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4" r:id="rId1"/>
  </p:sldMasterIdLst>
  <p:notesMasterIdLst>
    <p:notesMasterId r:id="rId17"/>
  </p:notesMasterIdLst>
  <p:sldIdLst>
    <p:sldId id="256" r:id="rId2"/>
    <p:sldId id="272" r:id="rId3"/>
    <p:sldId id="273" r:id="rId4"/>
    <p:sldId id="275" r:id="rId5"/>
    <p:sldId id="261" r:id="rId6"/>
    <p:sldId id="276" r:id="rId7"/>
    <p:sldId id="277" r:id="rId8"/>
    <p:sldId id="278" r:id="rId9"/>
    <p:sldId id="279" r:id="rId10"/>
    <p:sldId id="258" r:id="rId11"/>
    <p:sldId id="259" r:id="rId12"/>
    <p:sldId id="269" r:id="rId13"/>
    <p:sldId id="274" r:id="rId14"/>
    <p:sldId id="280" r:id="rId15"/>
    <p:sldId id="281" r:id="rId16"/>
  </p:sldIdLst>
  <p:sldSz cx="14630400" cy="8229600"/>
  <p:notesSz cx="8229600" cy="14630400"/>
  <p:embeddedFontLst>
    <p:embeddedFont>
      <p:font typeface="Corben" panose="02020500000000000000" charset="-120"/>
      <p:regular r:id="rId18"/>
    </p:embeddedFont>
    <p:embeddedFont>
      <p:font typeface="Gelasio" panose="02020500000000000000" charset="-120"/>
      <p:regular r:id="rId19"/>
    </p:embeddedFont>
    <p:embeddedFont>
      <p:font typeface="Nobile" panose="02020500000000000000" charset="-120"/>
      <p:regular r:id="rId20"/>
    </p:embeddedFont>
    <p:embeddedFont>
      <p:font typeface="Alexandria Semi Bold" panose="02020500000000000000" charset="-78"/>
      <p:regular r:id="rId21"/>
    </p:embeddedFont>
    <p:embeddedFont>
      <p:font typeface="Franklin Gothic Heavy" panose="020B0903020102020204" pitchFamily="34" charset="0"/>
      <p:regular r:id="rId22"/>
      <p: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 Bold" panose="02020500000000000000" charset="0"/>
      <p:bold r:id="rId28"/>
    </p:embeddedFont>
    <p:embeddedFont>
      <p:font typeface="Sora Light" panose="02020500000000000000" charset="0"/>
      <p:regular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396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9D11-AD53-AB93-58E4-A14B777D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767D4-2F8A-0320-AB58-DF8BC9BA0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DC74F-BF88-216F-FDDE-C7DD4DA22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8E4B-21AF-7AA0-4B40-074079096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24569-DEAD-97EF-D69E-D726349CF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772F8E-D316-6830-1DCC-4A69FA0D9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C3521-B40B-92AF-67E2-8971F395B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BC6AF-491A-51F5-3DAD-8DFF3AB52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0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75F-60FC-B2AA-6A93-BE18A9BA7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95F3C-3CE2-7344-C7AC-0CB9337B1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777A8-080E-9B1D-155D-6BA09BC0E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80EFC-EE7C-0286-E9AD-F8DE03129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508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3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358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5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825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538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711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7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655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675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83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464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28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52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852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797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99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004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440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97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9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3" r:id="rId18"/>
    <p:sldLayoutId id="2147483834" r:id="rId19"/>
    <p:sldLayoutId id="2147483835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58309" y="492871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Text 3"/>
          <p:cNvSpPr/>
          <p:nvPr/>
        </p:nvSpPr>
        <p:spPr>
          <a:xfrm>
            <a:off x="1213128" y="4912519"/>
            <a:ext cx="195214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EC2D392-2814-EAA6-307C-0A672196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854" y="-170319"/>
            <a:ext cx="5701546" cy="8552319"/>
          </a:xfrm>
          <a:prstGeom prst="rect">
            <a:avLst/>
          </a:prstGeom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218F363F-3EC1-2F47-CE71-59EA3175E49F}"/>
              </a:ext>
            </a:extLst>
          </p:cNvPr>
          <p:cNvSpPr txBox="1">
            <a:spLocks/>
          </p:cNvSpPr>
          <p:nvPr/>
        </p:nvSpPr>
        <p:spPr>
          <a:xfrm>
            <a:off x="931604" y="3373110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/>
              <a:t>組別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組別</a:t>
            </a:r>
            <a:r>
              <a:rPr lang="en-US" altLang="zh-TW" dirty="0"/>
              <a:t>8</a:t>
            </a:r>
          </a:p>
          <a:p>
            <a:r>
              <a:rPr lang="zh-TW" altLang="en-US" b="1" dirty="0"/>
              <a:t>指導老師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朱孝國</a:t>
            </a:r>
          </a:p>
          <a:p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  <a:r>
              <a:rPr lang="en-US" altLang="zh-TW" dirty="0"/>
              <a:t> </a:t>
            </a:r>
            <a:r>
              <a:rPr lang="zh-TW" altLang="en-US" dirty="0"/>
              <a:t>羅治銘、陳龍耀</a:t>
            </a:r>
          </a:p>
          <a:p>
            <a:r>
              <a:rPr lang="zh-TW" altLang="en-US" b="1" dirty="0"/>
              <a:t>作品日期</a:t>
            </a:r>
            <a:r>
              <a:rPr lang="en-US" altLang="zh-TW" b="1" dirty="0"/>
              <a:t>:</a:t>
            </a:r>
            <a:r>
              <a:rPr lang="en-US" altLang="zh-TW" dirty="0"/>
              <a:t> 114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6</a:t>
            </a:r>
            <a:r>
              <a:rPr lang="zh-TW" altLang="en-US" dirty="0"/>
              <a:t>日</a:t>
            </a:r>
            <a:endParaRPr lang="en-US" altLang="zh-TW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FA0B74A-CB8A-2122-E666-CA2D83E7A373}"/>
              </a:ext>
            </a:extLst>
          </p:cNvPr>
          <p:cNvSpPr txBox="1">
            <a:spLocks/>
          </p:cNvSpPr>
          <p:nvPr/>
        </p:nvSpPr>
        <p:spPr>
          <a:xfrm>
            <a:off x="386032" y="1411654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kern="100" dirty="0">
                <a:latin typeface="Aptos" panose="020B0004020202020204" pitchFamily="34" charset="0"/>
                <a:ea typeface="新細明體" panose="02020500000000000000" pitchFamily="18" charset="-120"/>
              </a:rPr>
              <a:t>PTT </a:t>
            </a:r>
            <a:r>
              <a:rPr lang="zh-TW" altLang="en-US" sz="6000" b="1" kern="100" dirty="0">
                <a:latin typeface="Aptos" panose="020B0004020202020204" pitchFamily="34" charset="0"/>
                <a:ea typeface="新細明體" panose="02020500000000000000" pitchFamily="18" charset="-120"/>
              </a:rPr>
              <a:t>爬蟲系統</a:t>
            </a:r>
            <a:endParaRPr lang="en-US" altLang="zh-TW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30" y="482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查詢功能定義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2025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909" y="2996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 err="1"/>
              <a:t>關鍵字查詢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793909" y="3486804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根據用戶輸入的關鍵字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系統會在已爬取的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PTT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資料庫中進行搜尋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，找到相關的貼文和留言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362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GUI </a:t>
            </a:r>
            <a:r>
              <a:rPr lang="en-US" sz="2400" b="1" dirty="0" err="1"/>
              <a:t>顯示結果</a:t>
            </a:r>
            <a:endParaRPr lang="en-US" sz="2400" b="1" dirty="0"/>
          </a:p>
        </p:txBody>
      </p:sp>
      <p:sp>
        <p:nvSpPr>
          <p:cNvPr id="9" name="Text 4"/>
          <p:cNvSpPr/>
          <p:nvPr/>
        </p:nvSpPr>
        <p:spPr>
          <a:xfrm>
            <a:off x="793790" y="6320432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</a:rPr>
              <a:t>將查詢結果以清晰的 GUI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</a:rPr>
              <a:t>介面呈現給用戶，包括貼文標題、內容摘要、作者等資訊，方便用戶瀏覽和篩選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</a:rPr>
              <a:t>。</a:t>
            </a:r>
          </a:p>
        </p:txBody>
      </p:sp>
      <p:pic>
        <p:nvPicPr>
          <p:cNvPr id="10" name="PTT 網頁爬蟲 2025-01-02 22-40-48">
            <a:hlinkClick r:id="" action="ppaction://media"/>
            <a:extLst>
              <a:ext uri="{FF2B5EF4-FFF2-40B4-BE49-F238E27FC236}">
                <a16:creationId xmlns:a16="http://schemas.microsoft.com/office/drawing/2014/main" id="{92052EF9-ACC2-A82D-49BF-56576C7EFB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3000" y="836909"/>
            <a:ext cx="9563100" cy="717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5434132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錯誤處理與用戶提示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0690" y="62155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Try-Except 錯誤處理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0690" y="677239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使用 try-except 語法捕捉潛在錯誤，例如網路連線失敗或網頁結構變動，避免程式中斷執行。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7972" y="62155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提示框顯示問題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87972" y="6772394"/>
            <a:ext cx="6289358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發生錯誤時，系統會利用提示框顯示相關錯誤訊息，協助用戶了解問題並進行排查。</a:t>
            </a:r>
            <a:endParaRPr lang="en-US" sz="17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97A2A77-5E13-8C02-C9B9-5D5C98128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8" t="16716" r="5798" b="16813"/>
          <a:stretch/>
        </p:blipFill>
        <p:spPr>
          <a:xfrm>
            <a:off x="233779" y="3205958"/>
            <a:ext cx="6487834" cy="18176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4F23280-B7D0-771B-E67C-1621A8B7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72" y="2255433"/>
            <a:ext cx="5913422" cy="29388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90" y="1433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實作心得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 err="1"/>
              <a:t>抵觸</a:t>
            </a: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2400" b="1" dirty="0"/>
              <a:t>WebDriver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在開發過程中，我們遇到了 WebDriver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的抵觸問題。WebDriver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有時會無法識別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PTT 網頁中的特定元素，這導致我們無法擷取資料。為了解決這個問題，我們嘗試了不同的方法，例如調整 WebDriver 的設定、更新 WebDriver 版本，以及修改程式碼中的 XPath 選擇器。最後，我們找到了解決方案，成功克服了 WebDriver 的抵觸問題，並成功實現了爬取資料的功能。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 err="1"/>
              <a:t>調整爬取邏輯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367105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PTT 網頁結構會不時更新，因此我們需要根據新的網頁結構調整程式碼中的爬取邏輯。例如，當 PTT 的文章列表頁面發生變化時，我們需要修改程式碼中的 XPath 選擇器，確保程式可以正確地識別文章的標題、內容和作者資訊。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我們學到了甚麼</a:t>
            </a:r>
            <a:r>
              <a:rPr lang="en-US" altLang="zh-TW" sz="4800" b="1" kern="0" spc="-44" dirty="0">
                <a:solidFill>
                  <a:srgbClr val="000000"/>
                </a:solidFill>
                <a:latin typeface="Montserrat Bold" pitchFamily="34" charset="0"/>
              </a:rPr>
              <a:t>?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282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熟練使用 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本專案將使用 Python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語言作為開發工具，並熟練使用相關套件，如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Selenium、BeautifulSoup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等，來進行網路爬蟲作業。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Text 5"/>
          <p:cNvSpPr/>
          <p:nvPr/>
        </p:nvSpPr>
        <p:spPr>
          <a:xfrm>
            <a:off x="49199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了解網路爬蟲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學習網路爬蟲的基本概念，包括網頁結構、HTTP 請求、資料解析等，以及如何有效地抓取目標網站的資料。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提升合作能力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本專案採用組隊合作的方式進行開發，成員需要協調工作，互相學習，共同解決問題，提升團隊合作能力。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04BB-27DA-6F1A-C2FD-80AA7BF3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DDC5DDEA-2A62-2FEB-0A7B-9DBAAA9A81A1}"/>
              </a:ext>
            </a:extLst>
          </p:cNvPr>
          <p:cNvSpPr/>
          <p:nvPr/>
        </p:nvSpPr>
        <p:spPr>
          <a:xfrm>
            <a:off x="8166022" y="-215773"/>
            <a:ext cx="8813953" cy="9297772"/>
          </a:xfrm>
          <a:prstGeom prst="ellipse">
            <a:avLst/>
          </a:prstGeom>
          <a:blipFill dpi="0" rotWithShape="1">
            <a:blip r:embed="rId3">
              <a:alphaModFix amt="2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6CA6764-D59F-FBE0-7D94-A9107416BAF8}"/>
              </a:ext>
            </a:extLst>
          </p:cNvPr>
          <p:cNvSpPr/>
          <p:nvPr/>
        </p:nvSpPr>
        <p:spPr>
          <a:xfrm>
            <a:off x="1215033" y="17008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結論</a:t>
            </a: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8DF5C08-20FF-4DB0-FAB9-B718CA26A5F7}"/>
              </a:ext>
            </a:extLst>
          </p:cNvPr>
          <p:cNvSpPr/>
          <p:nvPr/>
        </p:nvSpPr>
        <p:spPr>
          <a:xfrm>
            <a:off x="10870763" y="3311843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5512E57-29D5-C578-6315-06A32C16D953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5E1CF088-35ED-B097-EE78-D8F5046211A9}"/>
              </a:ext>
            </a:extLst>
          </p:cNvPr>
          <p:cNvSpPr/>
          <p:nvPr/>
        </p:nvSpPr>
        <p:spPr>
          <a:xfrm>
            <a:off x="1215033" y="3490987"/>
            <a:ext cx="4147780" cy="250083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2008CD7-59CE-B084-BD1C-2AE98E1AB1F9}"/>
              </a:ext>
            </a:extLst>
          </p:cNvPr>
          <p:cNvSpPr/>
          <p:nvPr/>
        </p:nvSpPr>
        <p:spPr>
          <a:xfrm>
            <a:off x="1458040" y="3733994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2400" b="1" dirty="0"/>
              <a:t>成功建置</a:t>
            </a:r>
            <a:r>
              <a:rPr lang="en-US" altLang="zh-TW" sz="2400" b="1" dirty="0"/>
              <a:t>PTT</a:t>
            </a:r>
            <a:r>
              <a:rPr lang="zh-TW" altLang="en-US" sz="2400" b="1" dirty="0"/>
              <a:t>資料爬蟲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244E694D-28DD-8A2B-A253-E0C40D24B7D9}"/>
              </a:ext>
            </a:extLst>
          </p:cNvPr>
          <p:cNvSpPr/>
          <p:nvPr/>
        </p:nvSpPr>
        <p:spPr>
          <a:xfrm>
            <a:off x="1458040" y="4224770"/>
            <a:ext cx="3661767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本系統已成功建置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PTT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資料爬蟲，具備自動化、資料儲存與查詢功能。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3F91739A-D12B-A2BA-D0F0-B01390326695}"/>
              </a:ext>
            </a:extLst>
          </p:cNvPr>
          <p:cNvSpPr/>
          <p:nvPr/>
        </p:nvSpPr>
        <p:spPr>
          <a:xfrm>
            <a:off x="7315200" y="3503687"/>
            <a:ext cx="4147780" cy="248813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60A239D2-13C3-8358-BF2F-DB98E4F1AF2F}"/>
              </a:ext>
            </a:extLst>
          </p:cNvPr>
          <p:cNvSpPr/>
          <p:nvPr/>
        </p:nvSpPr>
        <p:spPr>
          <a:xfrm>
            <a:off x="7558207" y="3746694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後續</a:t>
            </a:r>
            <a:r>
              <a:rPr lang="zh-TW" altLang="en-US" sz="2400" b="1" dirty="0"/>
              <a:t>發展</a:t>
            </a: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方向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4B7E31F5-5C10-0F29-A938-DB2BF82F5BAD}"/>
              </a:ext>
            </a:extLst>
          </p:cNvPr>
          <p:cNvSpPr/>
          <p:nvPr/>
        </p:nvSpPr>
        <p:spPr>
          <a:xfrm>
            <a:off x="7558207" y="4237470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未來將持續優化及擴充功能，例如導入多線程技術以提升效率，並進行資料分析與視覺化呈現，以發掘更多數據洞察。</a:t>
            </a:r>
          </a:p>
        </p:txBody>
      </p:sp>
    </p:spTree>
    <p:extLst>
      <p:ext uri="{BB962C8B-B14F-4D97-AF65-F5344CB8AC3E}">
        <p14:creationId xmlns:p14="http://schemas.microsoft.com/office/powerpoint/2010/main" val="109335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CB422BE-E34B-3985-0F0C-2C212867E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4832" y="2339925"/>
            <a:ext cx="8496885" cy="4768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zh-TW" altLang="en-US" sz="6500" b="1" spc="-44" dirty="0">
                <a:solidFill>
                  <a:schemeClr val="bg1">
                    <a:lumMod val="95000"/>
                    <a:lumOff val="5000"/>
                  </a:schemeClr>
                </a:solidFill>
              </a:rPr>
              <a:t>謝謝聆聽</a:t>
            </a:r>
            <a:br>
              <a:rPr lang="zh-TW" altLang="en-US" sz="6500" b="1" spc="-44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altLang="zh-TW" sz="65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3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為甚麼選擇</a:t>
            </a:r>
            <a:r>
              <a:rPr lang="en-US" altLang="zh-TW" sz="4800" b="1" kern="0" spc="-44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PTT平台</a:t>
            </a: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？</a:t>
            </a:r>
            <a:endParaRPr lang="en-US" altLang="zh-TW" sz="4800" b="1" kern="0" spc="-44" dirty="0">
              <a:solidFill>
                <a:srgbClr val="000000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臺灣最大</a:t>
            </a:r>
            <a:r>
              <a:rPr lang="zh-TW" alt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之一</a:t>
            </a:r>
            <a:r>
              <a:rPr lang="en-US" sz="2200" dirty="0" err="1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網路社群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PTT 是臺灣最具影響力的網路社群，擁有龐大且活躍的使用者。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豐富資料的價值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PTT 平台蘊藏海量資訊，提供多元觀點與研究資源。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</a:rPr>
              <a:t>沒辦法</a:t>
            </a:r>
            <a:r>
              <a:rPr lang="zh-TW" alt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大規模搜尋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72525"/>
                </a:solidFill>
                <a:latin typeface="Lato" pitchFamily="34" charset="0"/>
                <a:cs typeface="Lato" pitchFamily="34" charset="-120"/>
              </a:rPr>
              <a:t>是分類型，類型進入後才可搜尋此類別的關鍵字</a:t>
            </a:r>
            <a:endParaRPr lang="en-US" sz="17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EC95959-D82C-5B29-ABDC-00CECDF5D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618" y="2726650"/>
            <a:ext cx="4120873" cy="2492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DA587-9B90-0EEA-CE3F-0A0A7D4E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橢圓 34">
            <a:extLst>
              <a:ext uri="{FF2B5EF4-FFF2-40B4-BE49-F238E27FC236}">
                <a16:creationId xmlns:a16="http://schemas.microsoft.com/office/drawing/2014/main" id="{CBCC883C-993D-5E00-5D2B-4000F8E1369F}"/>
              </a:ext>
            </a:extLst>
          </p:cNvPr>
          <p:cNvSpPr/>
          <p:nvPr/>
        </p:nvSpPr>
        <p:spPr>
          <a:xfrm>
            <a:off x="8166022" y="-215773"/>
            <a:ext cx="8813953" cy="9297772"/>
          </a:xfrm>
          <a:prstGeom prst="ellipse">
            <a:avLst/>
          </a:prstGeom>
          <a:blipFill dpi="0" rotWithShape="1">
            <a:blip r:embed="rId3">
              <a:alphaModFix amt="29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blipFill>
                <a:blip r:embed="rId4"/>
                <a:tile tx="0" ty="0" sx="100000" sy="100000" flip="none" algn="tl"/>
              </a:blip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D942CB1-CFEA-E5BF-0167-8FE26320B39D}"/>
              </a:ext>
            </a:extLst>
          </p:cNvPr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系統預估的目標</a:t>
            </a:r>
            <a:endParaRPr lang="en-US" altLang="zh-TW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FD1F7BC-7291-668F-855F-2FBAACCCC3AB}"/>
              </a:ext>
            </a:extLst>
          </p:cNvPr>
          <p:cNvSpPr/>
          <p:nvPr/>
        </p:nvSpPr>
        <p:spPr>
          <a:xfrm>
            <a:off x="10870763" y="3311843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3EAD649-7DEE-98AC-AB50-CE589A8BF652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C12D587B-AEA7-8FC5-CB04-F77DD2AC9B1D}"/>
              </a:ext>
            </a:extLst>
          </p:cNvPr>
          <p:cNvSpPr/>
          <p:nvPr/>
        </p:nvSpPr>
        <p:spPr>
          <a:xfrm>
            <a:off x="817679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BED8A859-BD11-9AD3-B52E-B754D1C19F52}"/>
              </a:ext>
            </a:extLst>
          </p:cNvPr>
          <p:cNvSpPr/>
          <p:nvPr/>
        </p:nvSpPr>
        <p:spPr>
          <a:xfrm>
            <a:off x="1060686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zh-TW" sz="2150" b="1" kern="0" spc="-22" dirty="0" err="1">
                <a:solidFill>
                  <a:srgbClr val="3D3838"/>
                </a:solidFill>
                <a:latin typeface="Montserrat Bold" pitchFamily="34" charset="0"/>
              </a:rPr>
              <a:t>建立完整</a:t>
            </a:r>
            <a:r>
              <a:rPr lang="en-US" altLang="zh-TW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altLang="zh-TW" sz="2150" b="1" kern="0" spc="-22" dirty="0">
                <a:solidFill>
                  <a:srgbClr val="3D3838"/>
                </a:solidFill>
                <a:latin typeface="Montserrat Bold" pitchFamily="34" charset="0"/>
              </a:rPr>
              <a:t>PTT</a:t>
            </a:r>
            <a:r>
              <a:rPr lang="en-US" altLang="zh-TW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altLang="zh-TW" sz="2150" b="1" kern="0" spc="-22" dirty="0" err="1">
                <a:solidFill>
                  <a:srgbClr val="3D3838"/>
                </a:solidFill>
                <a:latin typeface="Montserrat Bold" pitchFamily="34" charset="0"/>
              </a:rPr>
              <a:t>爬蟲系統</a:t>
            </a:r>
            <a:endParaRPr lang="en-US" altLang="zh-TW" sz="2150" b="1" kern="0" spc="-22" dirty="0">
              <a:solidFill>
                <a:srgbClr val="3D3838"/>
              </a:solidFill>
              <a:latin typeface="Montserrat Bold" pitchFamily="34" charset="0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5400214-54AE-58E7-469E-FC84EB20C503}"/>
              </a:ext>
            </a:extLst>
          </p:cNvPr>
          <p:cNvSpPr/>
          <p:nvPr/>
        </p:nvSpPr>
        <p:spPr>
          <a:xfrm>
            <a:off x="1060686" y="4255609"/>
            <a:ext cx="3661767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我們希望開發一個功能完善的爬蟲系統，能夠自動化抓取指定版面的文章標題，並將資料存儲到資料庫中。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86797BB6-5F7B-A6B4-FB16-AB08718FA962}"/>
              </a:ext>
            </a:extLst>
          </p:cNvPr>
          <p:cNvSpPr/>
          <p:nvPr/>
        </p:nvSpPr>
        <p:spPr>
          <a:xfrm>
            <a:off x="5208466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806ACF94-0E9E-C7B5-D571-84DAE6A89D6D}"/>
              </a:ext>
            </a:extLst>
          </p:cNvPr>
          <p:cNvSpPr/>
          <p:nvPr/>
        </p:nvSpPr>
        <p:spPr>
          <a:xfrm>
            <a:off x="5451473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自動化抓取文章標題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6839420B-6FA2-F934-40E2-0F2B78732D91}"/>
              </a:ext>
            </a:extLst>
          </p:cNvPr>
          <p:cNvSpPr/>
          <p:nvPr/>
        </p:nvSpPr>
        <p:spPr>
          <a:xfrm>
            <a:off x="5451473" y="4255609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我們設計了一個自動化爬蟲程式，可以根據使用者指定的版面和時間範圍，自動抓取文章標題，並將其存儲到資料庫中。</a:t>
            </a: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B7D1E431-0853-8B3F-AC9D-2044FBEAFD29}"/>
              </a:ext>
            </a:extLst>
          </p:cNvPr>
          <p:cNvSpPr/>
          <p:nvPr/>
        </p:nvSpPr>
        <p:spPr>
          <a:xfrm>
            <a:off x="9599253" y="3521826"/>
            <a:ext cx="4147780" cy="2799040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63776A85-5FF0-F452-5BBA-D7A81E2A225A}"/>
              </a:ext>
            </a:extLst>
          </p:cNvPr>
          <p:cNvSpPr/>
          <p:nvPr/>
        </p:nvSpPr>
        <p:spPr>
          <a:xfrm>
            <a:off x="9842260" y="3764833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zh-TW" alt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方便資料存儲和查詢分析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B3383CBB-503B-5449-B9FE-4ED502D86B67}"/>
              </a:ext>
            </a:extLst>
          </p:cNvPr>
          <p:cNvSpPr/>
          <p:nvPr/>
        </p:nvSpPr>
        <p:spPr>
          <a:xfrm>
            <a:off x="9842260" y="4255609"/>
            <a:ext cx="3661767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通過資料庫的存儲，我們可以方便地查詢、分析和利用這些文章標題，進行輿情分析、熱門話題追踪等工作。</a:t>
            </a:r>
          </a:p>
        </p:txBody>
      </p:sp>
    </p:spTree>
    <p:extLst>
      <p:ext uri="{BB962C8B-B14F-4D97-AF65-F5344CB8AC3E}">
        <p14:creationId xmlns:p14="http://schemas.microsoft.com/office/powerpoint/2010/main" val="410009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預期效益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程式設計能力提升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透過開發 PTT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爬蟲系統，將更深入地理解程式設計概念，提升程式設計能力，並熟悉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 語言的應用。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資料處理能力增強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zh-TW" alt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我們學會使用資料庫存儲和管理資料，並掌握資料處理和分析的技巧。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應用開發能力提升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zh-TW" sz="18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我們可以將所學知識應用於實際開發中，並累積更多軟體開發經驗</a:t>
            </a:r>
            <a:r>
              <a:rPr lang="en-US" altLang="zh-TW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。</a:t>
            </a:r>
            <a:endParaRPr lang="en-US" altLang="zh-TW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1EA3D227-0622-9402-0888-6240BB9AF59A}"/>
              </a:ext>
            </a:extLst>
          </p:cNvPr>
          <p:cNvSpPr/>
          <p:nvPr/>
        </p:nvSpPr>
        <p:spPr>
          <a:xfrm>
            <a:off x="863798" y="46138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開發環境介紹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115079-BA43-2473-4BB5-CCCC4F05FD79}"/>
              </a:ext>
            </a:extLst>
          </p:cNvPr>
          <p:cNvSpPr/>
          <p:nvPr/>
        </p:nvSpPr>
        <p:spPr>
          <a:xfrm>
            <a:off x="863798" y="187573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22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硬體</a:t>
            </a:r>
            <a:endParaRPr lang="en-US" sz="3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1F9B674-118E-8C4B-9457-74E7949B8746}"/>
              </a:ext>
            </a:extLst>
          </p:cNvPr>
          <p:cNvSpPr/>
          <p:nvPr/>
        </p:nvSpPr>
        <p:spPr>
          <a:xfrm>
            <a:off x="863798" y="6697049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2000" dirty="0"/>
              <a:t>Intel Core i5 </a:t>
            </a:r>
            <a:r>
              <a:rPr lang="zh-TW" altLang="en-US" sz="2000" dirty="0"/>
              <a:t>處理器、</a:t>
            </a:r>
            <a:r>
              <a:rPr lang="en-US" altLang="zh-TW" sz="2000" dirty="0"/>
              <a:t>8GB RAM</a:t>
            </a:r>
            <a:r>
              <a:rPr lang="zh-TW" altLang="en-US" sz="2000" dirty="0"/>
              <a:t>、</a:t>
            </a:r>
            <a:r>
              <a:rPr lang="en-US" altLang="zh-TW" sz="2000" dirty="0"/>
              <a:t>256GB SSD</a:t>
            </a:r>
            <a:r>
              <a:rPr lang="zh-TW" altLang="en-US" sz="2000" dirty="0"/>
              <a:t>，提供足夠的運算能力和儲存空間。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D0431A93-3E47-6BD0-8AD4-4AB87ACE80E6}"/>
              </a:ext>
            </a:extLst>
          </p:cNvPr>
          <p:cNvSpPr/>
          <p:nvPr/>
        </p:nvSpPr>
        <p:spPr>
          <a:xfrm>
            <a:off x="7822804" y="187573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22" dirty="0" err="1">
                <a:solidFill>
                  <a:srgbClr val="000000"/>
                </a:solidFill>
                <a:latin typeface="Montserrat Bold" pitchFamily="34" charset="0"/>
              </a:rPr>
              <a:t>軟體</a:t>
            </a:r>
            <a:endParaRPr lang="en-US" sz="3200" b="1" kern="0" spc="-22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E031AA79-E333-37EF-C1CD-CC73D645EB10}"/>
              </a:ext>
            </a:extLst>
          </p:cNvPr>
          <p:cNvSpPr/>
          <p:nvPr/>
        </p:nvSpPr>
        <p:spPr>
          <a:xfrm>
            <a:off x="7823002" y="6697048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2000" dirty="0"/>
              <a:t>Windows 10 </a:t>
            </a:r>
            <a:r>
              <a:rPr lang="zh-TW" altLang="en-US" sz="2000" dirty="0"/>
              <a:t>作業系統，</a:t>
            </a:r>
            <a:r>
              <a:rPr lang="en-US" altLang="zh-TW" sz="2000" dirty="0"/>
              <a:t>Python 3.x </a:t>
            </a:r>
            <a:r>
              <a:rPr lang="zh-TW" altLang="en-US" sz="2000" dirty="0"/>
              <a:t>語言，</a:t>
            </a:r>
            <a:r>
              <a:rPr lang="en-US" altLang="zh-TW" sz="2000" dirty="0"/>
              <a:t>SQLite3 </a:t>
            </a:r>
            <a:r>
              <a:rPr lang="zh-TW" altLang="en-US" sz="2000" dirty="0"/>
              <a:t>資料庫，</a:t>
            </a:r>
            <a:r>
              <a:rPr lang="en-US" altLang="zh-TW" sz="2000" dirty="0"/>
              <a:t>Selenium </a:t>
            </a:r>
            <a:r>
              <a:rPr lang="zh-TW" altLang="en-US" sz="2000" dirty="0"/>
              <a:t>和 </a:t>
            </a:r>
            <a:r>
              <a:rPr lang="en-US" altLang="zh-TW" sz="2000" dirty="0" err="1"/>
              <a:t>Tkinter</a:t>
            </a:r>
            <a:r>
              <a:rPr lang="en-US" altLang="zh-TW" sz="2000" dirty="0"/>
              <a:t> </a:t>
            </a:r>
            <a:r>
              <a:rPr lang="zh-TW" altLang="en-US" sz="2000" dirty="0"/>
              <a:t>工具。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F3C456-1A1F-B7FD-9CC6-D7E76243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8" y="2537400"/>
            <a:ext cx="5609749" cy="38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5DAA81-1BA5-8B6D-6EF5-9CB03E87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04" y="2475399"/>
            <a:ext cx="5549900" cy="39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51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使用工具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158633" y="2273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ea typeface="Gelasio" pitchFamily="34" charset="-122"/>
                <a:cs typeface="Gelasio" pitchFamily="34" charset="-120"/>
              </a:rPr>
              <a:t>Visual Studio Code</a:t>
            </a:r>
            <a:endParaRPr lang="en-US" sz="2200" dirty="0">
              <a:latin typeface="Franklin Gothic Heavy" panose="020B09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58633" y="2764216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Studio Code 是一款功能強大的程式碼編輯器，提供了豐富的擴展功能，方便開發人員進行程式碼編寫、測試和除錯。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158633" y="4306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Microsoft</a:t>
            </a: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Edge</a:t>
            </a:r>
          </a:p>
        </p:txBody>
      </p:sp>
      <p:sp>
        <p:nvSpPr>
          <p:cNvPr id="9" name="Text 4"/>
          <p:cNvSpPr/>
          <p:nvPr/>
        </p:nvSpPr>
        <p:spPr>
          <a:xfrm>
            <a:off x="7158633" y="479697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Microsoft Edge 是一款瀏覽器，在爬蟲過程中用於訪問 PTT 網站，獲取所需的網頁資料。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158633" y="6121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Franklin Gothic Heavy" panose="020B0903020102020204" pitchFamily="34" charset="0"/>
                <a:cs typeface="Gelasio" pitchFamily="34" charset="-120"/>
              </a:rPr>
              <a:t>SQLite3</a:t>
            </a:r>
          </a:p>
        </p:txBody>
      </p:sp>
      <p:sp>
        <p:nvSpPr>
          <p:cNvPr id="12" name="Text 6"/>
          <p:cNvSpPr/>
          <p:nvPr/>
        </p:nvSpPr>
        <p:spPr>
          <a:xfrm>
            <a:off x="7158633" y="66114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SQLite3 是一款輕量級的嵌入式資料庫，適合用於小型應用程式，方便管理抓取到的文章標題資料。</a:t>
            </a:r>
            <a:endParaRPr lang="en-US" sz="175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DA6B5B34-D636-0305-C3B7-C5B23726CE09}"/>
              </a:ext>
            </a:extLst>
          </p:cNvPr>
          <p:cNvSpPr/>
          <p:nvPr/>
        </p:nvSpPr>
        <p:spPr>
          <a:xfrm>
            <a:off x="6280190" y="2235042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08DA5A55-6ECC-E82A-5BA2-8474DB1F464E}"/>
              </a:ext>
            </a:extLst>
          </p:cNvPr>
          <p:cNvSpPr/>
          <p:nvPr/>
        </p:nvSpPr>
        <p:spPr>
          <a:xfrm>
            <a:off x="6280190" y="4267796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FBDE892A-0844-7407-3E3F-8E0AFDA7C18C}"/>
              </a:ext>
            </a:extLst>
          </p:cNvPr>
          <p:cNvSpPr/>
          <p:nvPr/>
        </p:nvSpPr>
        <p:spPr>
          <a:xfrm>
            <a:off x="6287571" y="6082309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211" y="1208723"/>
            <a:ext cx="4774287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系統模塊介紹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8" y="2225516"/>
            <a:ext cx="1628537" cy="1159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4902" y="2750701"/>
            <a:ext cx="100370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9441" y="2656046"/>
            <a:ext cx="94488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zh-TW" sz="1850" b="1" kern="0" spc="-19" dirty="0">
                <a:solidFill>
                  <a:srgbClr val="3D3838"/>
                </a:solidFill>
                <a:latin typeface="Montserrat Bold" pitchFamily="34" charset="0"/>
              </a:rPr>
              <a:t>PTT </a:t>
            </a:r>
            <a:r>
              <a:rPr lang="en-US" altLang="zh-TW" sz="1850" b="1" kern="0" spc="-19" dirty="0" err="1">
                <a:solidFill>
                  <a:srgbClr val="3D3838"/>
                </a:solidFill>
                <a:latin typeface="Montserrat Bold" pitchFamily="34" charset="0"/>
              </a:rPr>
              <a:t>爬蟲系統</a:t>
            </a:r>
            <a:endParaRPr lang="en-US" altLang="zh-TW" sz="1850" b="1" kern="0" spc="-19" dirty="0">
              <a:solidFill>
                <a:srgbClr val="3D3838"/>
              </a:solidFill>
              <a:latin typeface="Montserrat Bold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891921" y="3401616"/>
            <a:ext cx="8950762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609" y="3437453"/>
            <a:ext cx="3257074" cy="11594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48946" y="3820239"/>
            <a:ext cx="152281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863709" y="3647480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資料庫建構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863709" y="4071818"/>
            <a:ext cx="524779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負責資料庫的建立、資料表的設計以及資料的存取操作。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706189" y="4613553"/>
            <a:ext cx="8136493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41" y="4649391"/>
            <a:ext cx="4885611" cy="11594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48589" y="5032177"/>
            <a:ext cx="15287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6677978" y="4859417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GUI 使用者介面設計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677978" y="5283756"/>
            <a:ext cx="629733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提供友善的使用者介面，方便使用者設定爬蟲參數，查看爬取結果。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520458" y="5825490"/>
            <a:ext cx="7322225" cy="11430"/>
          </a:xfrm>
          <a:prstGeom prst="roundRect">
            <a:avLst>
              <a:gd name="adj" fmla="val 27568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72" y="5861328"/>
            <a:ext cx="6514148" cy="115943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35968" y="6244114"/>
            <a:ext cx="178356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050" b="1" kern="0" spc="-2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92246" y="607135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PTT 爬蟲功能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492246" y="6495693"/>
            <a:ext cx="588037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負責從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PTT </a:t>
            </a: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網</a:t>
            </a:r>
            <a:r>
              <a:rPr lang="en-US" sz="165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站上抓取文章標題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zh-TW" altLang="en-US" sz="1650" dirty="0">
                <a:solidFill>
                  <a:srgbClr val="3D3838"/>
                </a:solidFill>
                <a:latin typeface="Source Sans Pro" pitchFamily="34" charset="0"/>
              </a:rPr>
              <a:t>並進行資料解析和儲存操作</a:t>
            </a: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69" y="106656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 err="1">
                <a:solidFill>
                  <a:srgbClr val="000000"/>
                </a:solidFill>
                <a:latin typeface="Montserrat Bold" pitchFamily="34" charset="0"/>
              </a:rPr>
              <a:t>資料庫與資料表</a:t>
            </a:r>
            <a:endParaRPr lang="en-US" sz="4800" b="1" kern="0" spc="-44" dirty="0">
              <a:solidFill>
                <a:srgbClr val="000000"/>
              </a:solidFill>
              <a:latin typeface="Montserrat Bold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87148" y="275962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74569" y="2797486"/>
            <a:ext cx="12999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資料庫模型</a:t>
            </a: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SQLite3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4570" y="3296121"/>
            <a:ext cx="560974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altLang="zh-TW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本專案採用</a:t>
            </a:r>
            <a:r>
              <a:rPr lang="en-US" altLang="zh-TW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SQLite3 資料庫管理抓取到的資料，SQLite3 </a:t>
            </a:r>
            <a:r>
              <a:rPr lang="en-US" altLang="zh-TW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是一款嵌入式資料庫，便於管理小型資料集</a:t>
            </a:r>
            <a:r>
              <a:rPr lang="en-US" altLang="zh-TW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。</a:t>
            </a:r>
            <a:endParaRPr lang="en-US" altLang="zh-TW" sz="2000" dirty="0"/>
          </a:p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74569" y="4596364"/>
            <a:ext cx="6572355" cy="45719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14" name="Text 12"/>
          <p:cNvSpPr/>
          <p:nvPr/>
        </p:nvSpPr>
        <p:spPr>
          <a:xfrm>
            <a:off x="574570" y="4933479"/>
            <a:ext cx="12999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資料表結構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74569" y="5432112"/>
            <a:ext cx="5076257" cy="170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資料表包含兩個主要欄位：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和 </a:t>
            </a:r>
            <a:r>
              <a:rPr lang="en-US" altLang="zh-TW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cname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，其中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作為主鍵，用於標識每篇文章的唯一性，</a:t>
            </a:r>
            <a:r>
              <a:rPr lang="en-US" altLang="zh-TW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cname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表示文章標題的內容。</a:t>
            </a:r>
            <a:endParaRPr lang="en-US" sz="1900" dirty="0"/>
          </a:p>
        </p:txBody>
      </p:sp>
      <p:pic>
        <p:nvPicPr>
          <p:cNvPr id="17" name="圖片 16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DD5EE13B-DAAF-528D-A53B-6BBA22F7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189"/>
          <a:stretch/>
        </p:blipFill>
        <p:spPr>
          <a:xfrm>
            <a:off x="6267449" y="0"/>
            <a:ext cx="88106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C38F-E70A-AA5B-9427-D0A9EFEA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6A1EA3-E148-1308-FA40-107E40D25C17}"/>
              </a:ext>
            </a:extLst>
          </p:cNvPr>
          <p:cNvSpPr/>
          <p:nvPr/>
        </p:nvSpPr>
        <p:spPr>
          <a:xfrm>
            <a:off x="1060686" y="583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altLang="zh-TW" sz="4800" b="1" kern="0" spc="-44" dirty="0">
                <a:solidFill>
                  <a:srgbClr val="000000"/>
                </a:solidFill>
                <a:latin typeface="Montserrat Bold" pitchFamily="34" charset="0"/>
              </a:rPr>
              <a:t>GUI </a:t>
            </a:r>
            <a:r>
              <a:rPr lang="zh-TW" altLang="en-US" sz="4800" b="1" kern="0" spc="-44" dirty="0">
                <a:solidFill>
                  <a:srgbClr val="000000"/>
                </a:solidFill>
                <a:latin typeface="Montserrat Bold" pitchFamily="34" charset="0"/>
              </a:rPr>
              <a:t>設計討論</a:t>
            </a: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BC34BCE-5D18-6F01-6E66-72E5200B1DEF}"/>
              </a:ext>
            </a:extLst>
          </p:cNvPr>
          <p:cNvSpPr/>
          <p:nvPr/>
        </p:nvSpPr>
        <p:spPr>
          <a:xfrm>
            <a:off x="6948726" y="599182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3E786E6F-9304-EDAD-ADDF-53E4004BA187}"/>
              </a:ext>
            </a:extLst>
          </p:cNvPr>
          <p:cNvSpPr/>
          <p:nvPr/>
        </p:nvSpPr>
        <p:spPr>
          <a:xfrm>
            <a:off x="1060686" y="2306121"/>
            <a:ext cx="5646701" cy="2150139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FB90D219-31A1-F92D-A136-EC849323366B}"/>
              </a:ext>
            </a:extLst>
          </p:cNvPr>
          <p:cNvSpPr/>
          <p:nvPr/>
        </p:nvSpPr>
        <p:spPr>
          <a:xfrm>
            <a:off x="1303694" y="2549128"/>
            <a:ext cx="375933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TW" altLang="en-US" sz="2400" b="1" dirty="0"/>
              <a:t>主要功能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0B72EAF2-7598-9E8C-40AE-1D2D439943B0}"/>
              </a:ext>
            </a:extLst>
          </p:cNvPr>
          <p:cNvSpPr/>
          <p:nvPr/>
        </p:nvSpPr>
        <p:spPr>
          <a:xfrm>
            <a:off x="1303694" y="3039904"/>
            <a:ext cx="4985053" cy="182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GUI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介面包含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輸入框和文字顯示區。使用者可在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輸入框輸入目標版面 </a:t>
            </a: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URL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</a:rPr>
              <a:t>，並在文字顯示區查看爬取的文章標題。</a:t>
            </a:r>
          </a:p>
        </p:txBody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4ACA30E4-145A-0D8A-D246-0524DAA9E784}"/>
              </a:ext>
            </a:extLst>
          </p:cNvPr>
          <p:cNvSpPr/>
          <p:nvPr/>
        </p:nvSpPr>
        <p:spPr>
          <a:xfrm>
            <a:off x="1060686" y="5035454"/>
            <a:ext cx="5646701" cy="2317846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DD2AC92D-EB9A-5058-2F73-649BD9D343DD}"/>
              </a:ext>
            </a:extLst>
          </p:cNvPr>
          <p:cNvSpPr/>
          <p:nvPr/>
        </p:nvSpPr>
        <p:spPr>
          <a:xfrm>
            <a:off x="1303694" y="5278461"/>
            <a:ext cx="3759335" cy="285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zh-TW" altLang="en-US" sz="2400" b="1" dirty="0"/>
              <a:t>操作按鈕</a:t>
            </a: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FBC821B-61D0-3C75-4EE1-0FBF3F7CA181}"/>
              </a:ext>
            </a:extLst>
          </p:cNvPr>
          <p:cNvSpPr/>
          <p:nvPr/>
        </p:nvSpPr>
        <p:spPr>
          <a:xfrm>
            <a:off x="1303694" y="5769237"/>
            <a:ext cx="4985053" cy="120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zh-TW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GUI </a:t>
            </a:r>
            <a:r>
              <a:rPr lang="zh-TW" alt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提供「開始爬取」、「查詢」和「重新爬取」按鈕。使用者可透過這些按鈕啟動爬蟲程序、查看資料庫資料和更新資料庫。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F6312B-1E4C-C915-0432-1E8C9AC2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47" y="1633138"/>
            <a:ext cx="7113679" cy="57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1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672</Words>
  <Application>Microsoft Office PowerPoint</Application>
  <PresentationFormat>自訂</PresentationFormat>
  <Paragraphs>102</Paragraphs>
  <Slides>15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30" baseType="lpstr">
      <vt:lpstr>Montserrat Bold</vt:lpstr>
      <vt:lpstr>Sora Light</vt:lpstr>
      <vt:lpstr>Instrument Sans Medium</vt:lpstr>
      <vt:lpstr>Alexandria Semi Bold</vt:lpstr>
      <vt:lpstr>Gelasio</vt:lpstr>
      <vt:lpstr>Aptos</vt:lpstr>
      <vt:lpstr>Corben</vt:lpstr>
      <vt:lpstr>Instrument Sans Semi Bold</vt:lpstr>
      <vt:lpstr>Lato</vt:lpstr>
      <vt:lpstr>Nobile</vt:lpstr>
      <vt:lpstr>Arial</vt:lpstr>
      <vt:lpstr>Source Sans Pro</vt:lpstr>
      <vt:lpstr>Franklin Gothic Heavy</vt:lpstr>
      <vt:lpstr>Aptos Display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謝謝聆聽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Lemme</cp:lastModifiedBy>
  <cp:revision>12</cp:revision>
  <dcterms:created xsi:type="dcterms:W3CDTF">2025-01-03T07:57:03Z</dcterms:created>
  <dcterms:modified xsi:type="dcterms:W3CDTF">2025-01-03T13:58:19Z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2025-01-03T08:27:33Z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fd3aa5c6-f01f-4cda-a1e2-5ef1dec4c31c</vt:lpwstr>
  </property>
  <property fmtid="{D5CDD505-2E9C-101B-9397-08002B2CF9AE}" pid="7" name="MSIP_Label_defa4170-0d19-0005-0004-bc88714345d2_ActionId">
    <vt:lpwstr>02538a76-c1d6-4aae-a3ac-0f2e3ee72bda</vt:lpwstr>
  </property>
  <property fmtid="{D5CDD505-2E9C-101B-9397-08002B2CF9AE}" pid="8" name="MSIP_Label_defa4170-0d19-0005-0004-bc88714345d2_ContentBits">
    <vt:lpwstr>0</vt:lpwstr>
  </property>
</Properties>
</file>